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5" r:id="rId1"/>
  </p:sldMasterIdLst>
  <p:sldIdLst>
    <p:sldId id="262" r:id="rId2"/>
    <p:sldId id="284" r:id="rId3"/>
    <p:sldId id="288" r:id="rId4"/>
    <p:sldId id="427" r:id="rId5"/>
    <p:sldId id="305" r:id="rId6"/>
    <p:sldId id="306" r:id="rId7"/>
    <p:sldId id="307" r:id="rId8"/>
    <p:sldId id="329" r:id="rId9"/>
    <p:sldId id="330" r:id="rId10"/>
    <p:sldId id="331" r:id="rId11"/>
    <p:sldId id="417" r:id="rId12"/>
    <p:sldId id="332" r:id="rId13"/>
    <p:sldId id="416" r:id="rId14"/>
    <p:sldId id="426" r:id="rId15"/>
    <p:sldId id="325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26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4692"/>
    <p:restoredTop sz="94631"/>
  </p:normalViewPr>
  <p:slideViewPr>
    <p:cSldViewPr snapToGrid="0" snapToObjects="1">
      <p:cViewPr varScale="1">
        <p:scale>
          <a:sx n="69" d="100"/>
          <a:sy n="69" d="100"/>
        </p:scale>
        <p:origin x="224" y="8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Darl">
    <p:bg>
      <p:bgPr>
        <a:solidFill>
          <a:srgbClr val="0026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76DDE530-4772-A746-8C29-E590B2653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9766" y="920269"/>
            <a:ext cx="10515600" cy="4125951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anchor="ctr" anchorCtr="0"/>
          <a:lstStyle>
            <a:lvl1pPr algn="ctr">
              <a:defRPr sz="6000" b="0" i="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74641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Ligh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CFFAE5-C766-8742-8EA3-EF6C80B63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449659"/>
            <a:ext cx="10515600" cy="4125951"/>
          </a:xfrm>
          <a:prstGeom prst="rect">
            <a:avLst/>
          </a:prstGeom>
        </p:spPr>
        <p:txBody>
          <a:bodyPr anchor="ctr" anchorCtr="0"/>
          <a:lstStyle>
            <a:lvl1pPr algn="ctr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4168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05B7D4-9B07-4C4D-A4C6-1C1275943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5857"/>
            <a:ext cx="10515600" cy="74999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DC1508-29AD-644F-AF86-512749D735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92697"/>
            <a:ext cx="10515600" cy="4733318"/>
          </a:xfrm>
          <a:prstGeom prst="rect">
            <a:avLst/>
          </a:prstGeom>
        </p:spPr>
        <p:txBody>
          <a:bodyPr/>
          <a:lstStyle>
            <a:lvl1pPr>
              <a:defRPr sz="3600" baseline="0"/>
            </a:lvl1pPr>
            <a:lvl2pPr>
              <a:defRPr sz="3000" baseline="0"/>
            </a:lvl2pPr>
            <a:lvl3pPr>
              <a:defRPr sz="2600" baseline="0"/>
            </a:lvl3pPr>
            <a:lvl4pPr>
              <a:defRPr sz="2400" baseline="0"/>
            </a:lvl4pPr>
            <a:lvl5pPr>
              <a:defRPr sz="2400" baseline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82589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n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DC1508-29AD-644F-AF86-512749D735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8661"/>
            <a:ext cx="10515600" cy="5672185"/>
          </a:xfrm>
          <a:prstGeom prst="rect">
            <a:avLst/>
          </a:prstGeom>
        </p:spPr>
        <p:txBody>
          <a:bodyPr/>
          <a:lstStyle>
            <a:lvl1pPr>
              <a:defRPr sz="3600" baseline="0"/>
            </a:lvl1pPr>
            <a:lvl2pPr>
              <a:defRPr sz="3000" baseline="0"/>
            </a:lvl2pPr>
            <a:lvl3pPr>
              <a:defRPr sz="2600" baseline="0"/>
            </a:lvl3pPr>
            <a:lvl4pPr>
              <a:defRPr sz="2400" baseline="0"/>
            </a:lvl4pPr>
            <a:lvl5pPr>
              <a:defRPr sz="2400" baseline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972668-9B87-8F47-88C1-EEC8D6A8E96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3AAC76-62B8-324E-99D6-0B7553E96005}" type="datetimeFigureOut">
              <a:rPr lang="en-US" smtClean="0"/>
              <a:t>1/6/20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6C8184-8471-5F4D-845D-05B36FC71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F1F706-B5B2-8345-B962-ED2A1A04A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F8264B5-2523-6A42-BD47-1080BF6D0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5859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7BD96F1-90F1-7C4C-9AF8-07AA1B5632A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3AAC76-62B8-324E-99D6-0B7553E96005}" type="datetimeFigureOut">
              <a:rPr lang="en-US" smtClean="0"/>
              <a:t>1/6/20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ABFCCFD-0CA4-C14E-8C49-BFFC677B6D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A27425-DD5A-A84B-96DD-FD310A8C3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F8264B5-2523-6A42-BD47-1080BF6D0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0496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Credits">
    <p:bg>
      <p:bgPr>
        <a:solidFill>
          <a:srgbClr val="0026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D1F8547-AA5F-9649-806C-E94966BFDFDF}"/>
              </a:ext>
            </a:extLst>
          </p:cNvPr>
          <p:cNvSpPr txBox="1"/>
          <p:nvPr/>
        </p:nvSpPr>
        <p:spPr>
          <a:xfrm>
            <a:off x="0" y="6470423"/>
            <a:ext cx="12192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baseline="30000" dirty="0">
                <a:solidFill>
                  <a:srgbClr val="B4B5B5"/>
                </a:solidFill>
                <a:latin typeface="Arial Black"/>
                <a:cs typeface="Arial Black"/>
              </a:rPr>
              <a:t>© The Regents of The University of Michigan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B444CC-44D2-3644-9C4C-CE23EC4E9F76}"/>
              </a:ext>
            </a:extLst>
          </p:cNvPr>
          <p:cNvSpPr txBox="1"/>
          <p:nvPr/>
        </p:nvSpPr>
        <p:spPr>
          <a:xfrm>
            <a:off x="0" y="6064136"/>
            <a:ext cx="12192000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1350" baseline="30000" dirty="0">
              <a:solidFill>
                <a:srgbClr val="B4B5B5"/>
              </a:solidFill>
              <a:latin typeface="Arial Black"/>
              <a:cs typeface="Arial Black"/>
            </a:endParaRPr>
          </a:p>
          <a:p>
            <a:pPr algn="ctr"/>
            <a:r>
              <a:rPr lang="en-US" sz="1350" baseline="30000" dirty="0">
                <a:solidFill>
                  <a:srgbClr val="B4B5B5"/>
                </a:solidFill>
                <a:latin typeface="Arial Black"/>
                <a:cs typeface="Arial Black"/>
              </a:rPr>
              <a:t>Except where otherwise noted, this work is licensed under CC BY-NC 4.0</a:t>
            </a:r>
            <a:endParaRPr lang="en-US" sz="1350" dirty="0">
              <a:solidFill>
                <a:schemeClr val="bg1"/>
              </a:solidFill>
              <a:latin typeface="Arial Black"/>
              <a:cs typeface="Arial Black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4097A1-88AD-2E45-9354-1766A7E76222}"/>
              </a:ext>
            </a:extLst>
          </p:cNvPr>
          <p:cNvSpPr txBox="1"/>
          <p:nvPr/>
        </p:nvSpPr>
        <p:spPr>
          <a:xfrm>
            <a:off x="5884025" y="6016065"/>
            <a:ext cx="18466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259A6AB-BD58-F348-9CF4-346265372788}"/>
              </a:ext>
            </a:extLst>
          </p:cNvPr>
          <p:cNvSpPr txBox="1"/>
          <p:nvPr/>
        </p:nvSpPr>
        <p:spPr>
          <a:xfrm>
            <a:off x="0" y="6474370"/>
            <a:ext cx="1205209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baseline="30000" dirty="0">
                <a:solidFill>
                  <a:srgbClr val="B4B5B5"/>
                </a:solidFill>
                <a:latin typeface="Arial Black"/>
                <a:cs typeface="Arial Black"/>
              </a:rPr>
              <a:t>© Faculty Presenter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30925F-9E37-3640-BCE7-B022C9536B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777" y="676753"/>
            <a:ext cx="6350000" cy="6858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8EEA4B4-EA17-F541-BA34-2FAF2CBC2F70}"/>
              </a:ext>
            </a:extLst>
          </p:cNvPr>
          <p:cNvSpPr txBox="1"/>
          <p:nvPr userDrawn="1"/>
        </p:nvSpPr>
        <p:spPr>
          <a:xfrm>
            <a:off x="0" y="6470423"/>
            <a:ext cx="12192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baseline="30000" dirty="0">
                <a:solidFill>
                  <a:srgbClr val="B4B5B5"/>
                </a:solidFill>
                <a:latin typeface="Arial Black"/>
                <a:cs typeface="Arial Black"/>
              </a:rPr>
              <a:t>© The Regents of The University of Michigan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8F6432E-095B-3A48-9DB3-4B0FC1EF3BB8}"/>
              </a:ext>
            </a:extLst>
          </p:cNvPr>
          <p:cNvSpPr txBox="1"/>
          <p:nvPr userDrawn="1"/>
        </p:nvSpPr>
        <p:spPr>
          <a:xfrm>
            <a:off x="0" y="6064136"/>
            <a:ext cx="12192000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1350" baseline="30000" dirty="0">
              <a:solidFill>
                <a:srgbClr val="B4B5B5"/>
              </a:solidFill>
              <a:latin typeface="Arial Black"/>
              <a:cs typeface="Arial Black"/>
            </a:endParaRPr>
          </a:p>
          <a:p>
            <a:pPr algn="ctr"/>
            <a:r>
              <a:rPr lang="en-US" sz="1350" baseline="30000" dirty="0">
                <a:solidFill>
                  <a:srgbClr val="B4B5B5"/>
                </a:solidFill>
                <a:latin typeface="Arial Black"/>
                <a:cs typeface="Arial Black"/>
              </a:rPr>
              <a:t>Except where otherwise noted, this work is licensed under CC BY-NC 4.0</a:t>
            </a:r>
            <a:endParaRPr lang="en-US" sz="1350" dirty="0">
              <a:solidFill>
                <a:schemeClr val="bg1"/>
              </a:solidFill>
              <a:latin typeface="Arial Black"/>
              <a:cs typeface="Arial Black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20A4B42-EF60-DE49-9B7E-FC0F505AEA3A}"/>
              </a:ext>
            </a:extLst>
          </p:cNvPr>
          <p:cNvSpPr txBox="1"/>
          <p:nvPr userDrawn="1"/>
        </p:nvSpPr>
        <p:spPr>
          <a:xfrm>
            <a:off x="5884025" y="6016065"/>
            <a:ext cx="18466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7BF6A54-7C8F-B044-9C39-81E3B12BECB5}"/>
              </a:ext>
            </a:extLst>
          </p:cNvPr>
          <p:cNvSpPr txBox="1"/>
          <p:nvPr userDrawn="1"/>
        </p:nvSpPr>
        <p:spPr>
          <a:xfrm>
            <a:off x="0" y="6474370"/>
            <a:ext cx="1205209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baseline="30000" dirty="0">
                <a:solidFill>
                  <a:srgbClr val="B4B5B5"/>
                </a:solidFill>
                <a:latin typeface="Arial Black"/>
                <a:cs typeface="Arial Black"/>
              </a:rPr>
              <a:t>© Faculty Presenter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2DEDCDDF-CEAE-CE40-8EFF-14358874BA1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52777" y="676753"/>
            <a:ext cx="6350000" cy="685800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5F6653-85F8-C047-AF41-B2B434AA3A4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9179" y="2299530"/>
            <a:ext cx="11325726" cy="558517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36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D4B9A007-DEC5-8F4C-9F01-21BC721E820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9179" y="2985075"/>
            <a:ext cx="11325726" cy="558517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3600" baseline="0">
                <a:ln>
                  <a:noFill/>
                </a:ln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862C595-CE7C-834C-93D9-3C23F2C060F6}"/>
              </a:ext>
            </a:extLst>
          </p:cNvPr>
          <p:cNvSpPr txBox="1"/>
          <p:nvPr userDrawn="1"/>
        </p:nvSpPr>
        <p:spPr>
          <a:xfrm>
            <a:off x="449179" y="3801979"/>
            <a:ext cx="5887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aseline="0" dirty="0">
                <a:solidFill>
                  <a:schemeClr val="bg1"/>
                </a:solidFill>
              </a:rPr>
              <a:t>Credits:</a:t>
            </a:r>
          </a:p>
        </p:txBody>
      </p:sp>
    </p:spTree>
    <p:extLst>
      <p:ext uri="{BB962C8B-B14F-4D97-AF65-F5344CB8AC3E}">
        <p14:creationId xmlns:p14="http://schemas.microsoft.com/office/powerpoint/2010/main" val="1179479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08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Darl">
    <p:bg>
      <p:bgPr>
        <a:solidFill>
          <a:srgbClr val="0026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76DDE530-4772-A746-8C29-E590B2653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449659"/>
            <a:ext cx="10515600" cy="4125951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anchor="ctr" anchorCtr="0"/>
          <a:lstStyle>
            <a:lvl1pPr algn="ctr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40491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Ligh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CFFAE5-C766-8742-8EA3-EF6C80B63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449659"/>
            <a:ext cx="10515600" cy="4125951"/>
          </a:xfrm>
          <a:prstGeom prst="rect">
            <a:avLst/>
          </a:prstGeom>
        </p:spPr>
        <p:txBody>
          <a:bodyPr anchor="ctr" anchorCtr="0"/>
          <a:lstStyle>
            <a:lvl1pPr algn="ctr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51954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n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DC1508-29AD-644F-AF86-512749D735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8661"/>
            <a:ext cx="10515600" cy="5672185"/>
          </a:xfrm>
          <a:prstGeom prst="rect">
            <a:avLst/>
          </a:prstGeom>
        </p:spPr>
        <p:txBody>
          <a:bodyPr/>
          <a:lstStyle>
            <a:lvl1pPr>
              <a:defRPr sz="3600" baseline="0"/>
            </a:lvl1pPr>
            <a:lvl2pPr>
              <a:defRPr sz="3000" baseline="0"/>
            </a:lvl2pPr>
            <a:lvl3pPr>
              <a:defRPr sz="2600" baseline="0"/>
            </a:lvl3pPr>
            <a:lvl4pPr>
              <a:defRPr sz="2400" baseline="0"/>
            </a:lvl4pPr>
            <a:lvl5pPr>
              <a:defRPr sz="2400" baseline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972668-9B87-8F47-88C1-EEC8D6A8E96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3AAC76-62B8-324E-99D6-0B7553E96005}" type="datetimeFigureOut">
              <a:rPr lang="en-US" smtClean="0"/>
              <a:t>1/6/20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6C8184-8471-5F4D-845D-05B36FC71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F1F706-B5B2-8345-B962-ED2A1A04A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F8264B5-2523-6A42-BD47-1080BF6D0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429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75ADE87-1DF8-0249-9AEC-B6404454F07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25638"/>
            <a:ext cx="12192000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5F049A8-E906-834D-98CE-3643A6F14F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8220"/>
            <a:ext cx="10515600" cy="7946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2ABE02-70CB-8946-93E9-3C3AD11570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226635"/>
            <a:ext cx="10515600" cy="50785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605332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49" r:id="rId7"/>
    <p:sldLayoutId id="2147483651" r:id="rId8"/>
    <p:sldLayoutId id="2147483656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tx1"/>
          </a:solidFill>
          <a:latin typeface="Verdana Regular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Verdana Regular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Verdana Regular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Verdana Regular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Verdana Regular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Verdana Regular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://codepen.io/ColleenEMc/pen/67045ea80912e9a9aeab3aedbbaf0020" TargetMode="Externa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://codepen.io/ColleenEMc/pen/pgrYpK" TargetMode="Externa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css-tricks.com/introduction-reduced-motion-media-query/" TargetMode="Externa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B4D1CD-0A14-A643-B3CE-E3ED98B59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Responsive Design</a:t>
            </a:r>
          </a:p>
        </p:txBody>
      </p:sp>
    </p:spTree>
    <p:extLst>
      <p:ext uri="{BB962C8B-B14F-4D97-AF65-F5344CB8AC3E}">
        <p14:creationId xmlns:p14="http://schemas.microsoft.com/office/powerpoint/2010/main" val="11390219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67097"/>
            <a:ext cx="10134602" cy="4739285"/>
          </a:xfrm>
        </p:spPr>
        <p:txBody>
          <a:bodyPr>
            <a:normAutofit fontScale="92500" lnSpcReduction="20000"/>
          </a:bodyPr>
          <a:lstStyle/>
          <a:p>
            <a:pPr marL="609585" indent="-609585">
              <a:buFont typeface="Arial"/>
              <a:buChar char="•"/>
            </a:pPr>
            <a:r>
              <a:rPr lang="en-US" dirty="0"/>
              <a:t>Fluid layout that is triggered by certain sizes.</a:t>
            </a:r>
          </a:p>
          <a:p>
            <a:pPr marL="0" indent="0">
              <a:buNone/>
            </a:pPr>
            <a:r>
              <a:rPr lang="en-US" sz="3000" b="1" dirty="0">
                <a:solidFill>
                  <a:srgbClr val="C00000"/>
                </a:solidFill>
              </a:rPr>
              <a:t>	body{ </a:t>
            </a:r>
          </a:p>
          <a:p>
            <a:pPr marL="0" indent="0">
              <a:buNone/>
            </a:pPr>
            <a:r>
              <a:rPr lang="en-US" sz="3000" b="1" dirty="0">
                <a:solidFill>
                  <a:srgbClr val="C00000"/>
                </a:solidFill>
              </a:rPr>
              <a:t>		background: yellow;</a:t>
            </a:r>
          </a:p>
          <a:p>
            <a:pPr marL="0" indent="0">
              <a:buNone/>
            </a:pPr>
            <a:r>
              <a:rPr lang="en-US" sz="3000" b="1" dirty="0">
                <a:solidFill>
                  <a:srgbClr val="C00000"/>
                </a:solidFill>
              </a:rPr>
              <a:t>		margin: 2%</a:t>
            </a:r>
          </a:p>
          <a:p>
            <a:pPr marL="0" indent="0">
              <a:buNone/>
            </a:pPr>
            <a:r>
              <a:rPr lang="en-US" sz="3000" b="1" dirty="0">
                <a:solidFill>
                  <a:srgbClr val="C00000"/>
                </a:solidFill>
              </a:rPr>
              <a:t>	}</a:t>
            </a:r>
          </a:p>
          <a:p>
            <a:pPr marL="0" indent="0">
              <a:buNone/>
            </a:pPr>
            <a:r>
              <a:rPr lang="en-US" sz="3000" b="1" dirty="0">
                <a:solidFill>
                  <a:srgbClr val="C00000"/>
                </a:solidFill>
              </a:rPr>
              <a:t>	@media screen and (min-width: 680px){</a:t>
            </a:r>
            <a:br>
              <a:rPr lang="en-US" sz="3000" b="1" dirty="0">
                <a:solidFill>
                  <a:srgbClr val="C00000"/>
                </a:solidFill>
              </a:rPr>
            </a:br>
            <a:r>
              <a:rPr lang="en-US" sz="3000" b="1" dirty="0">
                <a:solidFill>
                  <a:srgbClr val="C00000"/>
                </a:solidFill>
              </a:rPr>
              <a:t>  		body{ </a:t>
            </a:r>
          </a:p>
          <a:p>
            <a:pPr marL="0" indent="0">
              <a:buNone/>
            </a:pPr>
            <a:r>
              <a:rPr lang="en-US" sz="3000" b="1" dirty="0">
                <a:solidFill>
                  <a:srgbClr val="C00000"/>
                </a:solidFill>
              </a:rPr>
              <a:t>			background: green; </a:t>
            </a:r>
          </a:p>
          <a:p>
            <a:pPr marL="0" indent="0">
              <a:buNone/>
            </a:pPr>
            <a:r>
              <a:rPr lang="en-US" sz="3000" b="1" dirty="0">
                <a:solidFill>
                  <a:srgbClr val="C00000"/>
                </a:solidFill>
              </a:rPr>
              <a:t>			margin: 10%}</a:t>
            </a:r>
          </a:p>
          <a:p>
            <a:pPr marL="0" indent="0">
              <a:buNone/>
            </a:pPr>
            <a:r>
              <a:rPr lang="en-US" sz="3000" b="1" dirty="0">
                <a:solidFill>
                  <a:srgbClr val="C00000"/>
                </a:solidFill>
              </a:rPr>
              <a:t>	}</a:t>
            </a:r>
          </a:p>
        </p:txBody>
      </p:sp>
    </p:spTree>
    <p:extLst>
      <p:ext uri="{BB962C8B-B14F-4D97-AF65-F5344CB8AC3E}">
        <p14:creationId xmlns:p14="http://schemas.microsoft.com/office/powerpoint/2010/main" val="33201094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 hidden="1">
            <a:extLst>
              <a:ext uri="{FF2B5EF4-FFF2-40B4-BE49-F238E27FC236}">
                <a16:creationId xmlns:a16="http://schemas.microsoft.com/office/drawing/2014/main" id="{D0470A0E-DFFE-5545-B4F9-1CB571869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Cascading Media Queries</a:t>
            </a:r>
          </a:p>
        </p:txBody>
      </p:sp>
      <p:sp>
        <p:nvSpPr>
          <p:cNvPr id="2" name="Default rules"/>
          <p:cNvSpPr>
            <a:spLocks noGrp="1"/>
          </p:cNvSpPr>
          <p:nvPr>
            <p:ph idx="1"/>
          </p:nvPr>
        </p:nvSpPr>
        <p:spPr>
          <a:xfrm>
            <a:off x="0" y="223935"/>
            <a:ext cx="11204510" cy="1969370"/>
          </a:xfrm>
        </p:spPr>
        <p:txBody>
          <a:bodyPr>
            <a:normAutofit lnSpcReduction="10000"/>
          </a:bodyPr>
          <a:lstStyle/>
          <a:p>
            <a:pPr marL="0" lvl="0" indent="0">
              <a:buNone/>
            </a:pPr>
            <a:r>
              <a:rPr lang="en-US" dirty="0"/>
              <a:t> </a:t>
            </a:r>
            <a:r>
              <a:rPr lang="en-US" sz="3000" dirty="0" err="1"/>
              <a:t>img</a:t>
            </a:r>
            <a:r>
              <a:rPr lang="en-US" sz="3000" dirty="0"/>
              <a:t> {</a:t>
            </a:r>
          </a:p>
          <a:p>
            <a:pPr marL="457200" lvl="1" indent="0">
              <a:buNone/>
            </a:pPr>
            <a:r>
              <a:rPr lang="en-US" dirty="0"/>
              <a:t>	 border: 2px solid black;</a:t>
            </a:r>
          </a:p>
          <a:p>
            <a:pPr marL="457200" lvl="1" indent="0">
              <a:buNone/>
            </a:pPr>
            <a:r>
              <a:rPr lang="en-US" dirty="0"/>
              <a:t>	 width: 95%;  </a:t>
            </a:r>
          </a:p>
          <a:p>
            <a:pPr marL="457200" lvl="1" indent="0">
              <a:buNone/>
            </a:pPr>
            <a:r>
              <a:rPr lang="en-US" dirty="0"/>
              <a:t>}</a:t>
            </a:r>
          </a:p>
        </p:txBody>
      </p:sp>
      <p:sp>
        <p:nvSpPr>
          <p:cNvPr id="6" name="Second Media Query"/>
          <p:cNvSpPr txBox="1">
            <a:spLocks/>
          </p:cNvSpPr>
          <p:nvPr/>
        </p:nvSpPr>
        <p:spPr>
          <a:xfrm>
            <a:off x="1" y="4358995"/>
            <a:ext cx="11021719" cy="2232025"/>
          </a:xfrm>
          <a:prstGeom prst="rect">
            <a:avLst/>
          </a:prstGeom>
        </p:spPr>
        <p:txBody>
          <a:bodyPr vert="horz" lIns="121920" tIns="60960" rIns="121920" bIns="6096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3200" b="0" i="0" kern="1200">
                <a:solidFill>
                  <a:schemeClr val="bg1"/>
                </a:solidFill>
                <a:latin typeface="Avenir Roman"/>
                <a:ea typeface="+mn-ea"/>
                <a:cs typeface="Avenir Roman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solidFill>
                  <a:schemeClr val="bg1"/>
                </a:solidFill>
                <a:latin typeface="Avenir Roman"/>
                <a:ea typeface="+mn-ea"/>
                <a:cs typeface="Avenir Roman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venir Oblique"/>
                <a:ea typeface="+mn-ea"/>
                <a:cs typeface="Avenir Oblique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500" b="1" i="0" kern="1200">
                <a:solidFill>
                  <a:schemeClr val="bg1"/>
                </a:solidFill>
                <a:latin typeface="Avenir Oblique"/>
                <a:ea typeface="+mn-ea"/>
                <a:cs typeface="Avenir Oblique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200" b="0" i="0" kern="1200">
                <a:solidFill>
                  <a:schemeClr val="bg1"/>
                </a:solidFill>
                <a:latin typeface="Avenir Oblique"/>
                <a:ea typeface="+mn-ea"/>
                <a:cs typeface="Avenir Obliq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000" dirty="0">
                <a:solidFill>
                  <a:srgbClr val="C00000"/>
                </a:solidFill>
              </a:rPr>
              <a:t>@media screen and (min-width:1200px){</a:t>
            </a:r>
            <a:br>
              <a:rPr lang="en-US" sz="3000" dirty="0">
                <a:solidFill>
                  <a:srgbClr val="C00000"/>
                </a:solidFill>
              </a:rPr>
            </a:br>
            <a:r>
              <a:rPr lang="en-US" sz="3000" dirty="0">
                <a:solidFill>
                  <a:srgbClr val="C00000"/>
                </a:solidFill>
              </a:rPr>
              <a:t>       width{</a:t>
            </a:r>
          </a:p>
          <a:p>
            <a:pPr marL="512051" lvl="1" indent="0">
              <a:buNone/>
            </a:pPr>
            <a:r>
              <a:rPr lang="en-US" sz="3000" dirty="0">
                <a:solidFill>
                  <a:srgbClr val="C00000"/>
                </a:solidFill>
              </a:rPr>
              <a:t>		    width: 30%;}</a:t>
            </a:r>
          </a:p>
          <a:p>
            <a:pPr marL="512051" lvl="1" indent="0">
              <a:buNone/>
            </a:pPr>
            <a:r>
              <a:rPr lang="en-US" sz="3000" dirty="0">
                <a:solidFill>
                  <a:srgbClr val="C00000"/>
                </a:solidFill>
              </a:rPr>
              <a:t>}</a:t>
            </a:r>
          </a:p>
        </p:txBody>
      </p:sp>
      <p:sp>
        <p:nvSpPr>
          <p:cNvPr id="7" name="First Media Query"/>
          <p:cNvSpPr txBox="1">
            <a:spLocks/>
          </p:cNvSpPr>
          <p:nvPr/>
        </p:nvSpPr>
        <p:spPr>
          <a:xfrm>
            <a:off x="-59626" y="2193305"/>
            <a:ext cx="11021719" cy="2263083"/>
          </a:xfrm>
          <a:prstGeom prst="rect">
            <a:avLst/>
          </a:prstGeom>
        </p:spPr>
        <p:txBody>
          <a:bodyPr vert="horz" lIns="121920" tIns="60960" rIns="121920" bIns="6096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3200" b="0" i="0" kern="1200">
                <a:solidFill>
                  <a:schemeClr val="bg1"/>
                </a:solidFill>
                <a:latin typeface="Avenir Roman"/>
                <a:ea typeface="+mn-ea"/>
                <a:cs typeface="Avenir Roman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solidFill>
                  <a:schemeClr val="bg1"/>
                </a:solidFill>
                <a:latin typeface="Avenir Roman"/>
                <a:ea typeface="+mn-ea"/>
                <a:cs typeface="Avenir Roman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venir Oblique"/>
                <a:ea typeface="+mn-ea"/>
                <a:cs typeface="Avenir Oblique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500" b="1" i="0" kern="1200">
                <a:solidFill>
                  <a:schemeClr val="bg1"/>
                </a:solidFill>
                <a:latin typeface="Avenir Oblique"/>
                <a:ea typeface="+mn-ea"/>
                <a:cs typeface="Avenir Oblique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200" b="0" i="0" kern="1200">
                <a:solidFill>
                  <a:schemeClr val="bg1"/>
                </a:solidFill>
                <a:latin typeface="Avenir Oblique"/>
                <a:ea typeface="+mn-ea"/>
                <a:cs typeface="Avenir Obliq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000" dirty="0">
                <a:solidFill>
                  <a:schemeClr val="accent1"/>
                </a:solidFill>
              </a:rPr>
              <a:t>@media screen and (min-width:700px){</a:t>
            </a:r>
            <a:br>
              <a:rPr lang="en-US" sz="3000" dirty="0">
                <a:solidFill>
                  <a:schemeClr val="accent1"/>
                </a:solidFill>
              </a:rPr>
            </a:br>
            <a:r>
              <a:rPr lang="en-US" sz="3000" dirty="0">
                <a:solidFill>
                  <a:schemeClr val="accent1"/>
                </a:solidFill>
              </a:rPr>
              <a:t>       </a:t>
            </a:r>
            <a:r>
              <a:rPr lang="en-US" sz="3000" dirty="0" err="1">
                <a:solidFill>
                  <a:schemeClr val="accent1"/>
                </a:solidFill>
              </a:rPr>
              <a:t>img</a:t>
            </a:r>
            <a:r>
              <a:rPr lang="en-US" sz="3000" dirty="0">
                <a:solidFill>
                  <a:schemeClr val="accent1"/>
                </a:solidFill>
              </a:rPr>
              <a:t>{</a:t>
            </a:r>
          </a:p>
          <a:p>
            <a:pPr marL="512051" lvl="1" indent="0">
              <a:buNone/>
            </a:pPr>
            <a:r>
              <a:rPr lang="en-US" sz="3000" dirty="0">
                <a:solidFill>
                  <a:schemeClr val="accent1"/>
                </a:solidFill>
              </a:rPr>
              <a:t>			width: 45%; }</a:t>
            </a:r>
          </a:p>
          <a:p>
            <a:pPr marL="512051" lvl="1" indent="0">
              <a:buNone/>
            </a:pPr>
            <a:r>
              <a:rPr lang="en-US" sz="3000" dirty="0">
                <a:solidFill>
                  <a:schemeClr val="accent1"/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466277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Ordering your rules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b="1" dirty="0"/>
              <a:t>@media only screen and (min-width: 1024px) {</a:t>
            </a:r>
          </a:p>
          <a:p>
            <a:pPr marL="0" indent="0">
              <a:buNone/>
            </a:pPr>
            <a:r>
              <a:rPr lang="en-US" b="1" dirty="0"/>
              <a:t>		body{ background: blue; }</a:t>
            </a:r>
          </a:p>
          <a:p>
            <a:pPr marL="0" indent="0">
              <a:buNone/>
            </a:pPr>
            <a:r>
              <a:rPr lang="en-US" b="1" dirty="0"/>
              <a:t>}</a:t>
            </a:r>
          </a:p>
          <a:p>
            <a:pPr marL="0" indent="0">
              <a:buNone/>
            </a:pPr>
            <a:endParaRPr lang="en-US" b="1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US" b="1" dirty="0">
                <a:solidFill>
                  <a:srgbClr val="C00000"/>
                </a:solidFill>
              </a:rPr>
              <a:t>@media only screen and (min-width: 780px) {</a:t>
            </a:r>
          </a:p>
          <a:p>
            <a:pPr marL="0" indent="0">
              <a:buNone/>
            </a:pPr>
            <a:r>
              <a:rPr lang="en-US" b="1" dirty="0">
                <a:solidFill>
                  <a:srgbClr val="C00000"/>
                </a:solidFill>
              </a:rPr>
              <a:t>		body{ background: yellow; }</a:t>
            </a:r>
          </a:p>
          <a:p>
            <a:pPr marL="0" indent="0">
              <a:buNone/>
            </a:pPr>
            <a:r>
              <a:rPr lang="en-US" b="1" dirty="0">
                <a:solidFill>
                  <a:srgbClr val="C00000"/>
                </a:solidFill>
              </a:rPr>
              <a:t>}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body{ background: green; }</a:t>
            </a:r>
          </a:p>
          <a:p>
            <a:pPr marL="0" indent="0">
              <a:buNone/>
            </a:pPr>
            <a:endParaRPr lang="en-US" b="1" dirty="0"/>
          </a:p>
          <a:p>
            <a:pPr algn="ctr"/>
            <a:r>
              <a:rPr lang="en-US" b="1" dirty="0">
                <a:hlinkClick r:id="rId2"/>
              </a:rPr>
              <a:t>RD: Media Queries Part 2</a:t>
            </a:r>
            <a:endParaRPr lang="en-US" b="1" dirty="0"/>
          </a:p>
          <a:p>
            <a:endParaRPr lang="en-US" b="1" dirty="0">
              <a:solidFill>
                <a:srgbClr val="FF6600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33125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Stop and Code: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endParaRPr lang="en-US" dirty="0">
              <a:hlinkClick r:id="" action="ppaction://noaction"/>
            </a:endParaRPr>
          </a:p>
          <a:p>
            <a:pPr algn="ctr"/>
            <a:endParaRPr lang="en-US" dirty="0">
              <a:hlinkClick r:id="" action="ppaction://noaction"/>
            </a:endParaRPr>
          </a:p>
          <a:p>
            <a:pPr algn="ctr"/>
            <a:r>
              <a:rPr lang="en-US" sz="4000" dirty="0">
                <a:hlinkClick r:id="rId2"/>
              </a:rPr>
              <a:t>RD: Fluid Measurements and Media Queries</a:t>
            </a:r>
            <a:endParaRPr lang="en-US" sz="4000" dirty="0"/>
          </a:p>
          <a:p>
            <a:pPr algn="ctr"/>
            <a:r>
              <a:rPr lang="en-US" sz="4000" dirty="0"/>
              <a:t>Can you change the CSS for single column on small screen?</a:t>
            </a:r>
          </a:p>
        </p:txBody>
      </p:sp>
    </p:spTree>
    <p:extLst>
      <p:ext uri="{BB962C8B-B14F-4D97-AF65-F5344CB8AC3E}">
        <p14:creationId xmlns:p14="http://schemas.microsoft.com/office/powerpoint/2010/main" val="33828086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DFD60C-3288-EB4A-B549-5CF2D82DA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Media Queries for Accessibility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4450FD-4C63-E549-BF2E-8E12559E8E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1906" y="1211357"/>
            <a:ext cx="11049000" cy="5413377"/>
          </a:xfrm>
        </p:spPr>
        <p:txBody>
          <a:bodyPr>
            <a:normAutofit/>
          </a:bodyPr>
          <a:lstStyle/>
          <a:p>
            <a:pPr marL="609585" indent="-609585"/>
            <a:r>
              <a:rPr lang="en-US" dirty="0"/>
              <a:t>Animation can be problematic for</a:t>
            </a:r>
          </a:p>
          <a:p>
            <a:pPr marL="1066785" lvl="1" indent="-609585"/>
            <a:r>
              <a:rPr lang="en-US" dirty="0"/>
              <a:t>People with cognitive concerns, vestibular disorders, epilepsy, and migraine and Scotopic sensitivity.</a:t>
            </a:r>
            <a:br>
              <a:rPr lang="en-US" dirty="0"/>
            </a:br>
            <a:endParaRPr lang="en-US" dirty="0"/>
          </a:p>
          <a:p>
            <a:pPr marL="609585" indent="-609585"/>
            <a:r>
              <a:rPr lang="en-US" dirty="0"/>
              <a:t>New media queries can address this: </a:t>
            </a:r>
          </a:p>
          <a:p>
            <a:pPr marL="0" indent="0">
              <a:buNone/>
            </a:pPr>
            <a:r>
              <a:rPr lang="en-US" sz="2700" b="1" dirty="0">
                <a:solidFill>
                  <a:srgbClr val="C00000"/>
                </a:solidFill>
              </a:rPr>
              <a:t>@media screen and (prefers-reduced-motion: reduce)</a:t>
            </a:r>
            <a:r>
              <a:rPr lang="en-US" sz="2700" dirty="0">
                <a:solidFill>
                  <a:srgbClr val="C00000"/>
                </a:solidFill>
              </a:rPr>
              <a:t>{}</a:t>
            </a:r>
            <a:br>
              <a:rPr lang="en-US" sz="2700" dirty="0">
                <a:solidFill>
                  <a:srgbClr val="C00000"/>
                </a:solidFill>
              </a:rPr>
            </a:br>
            <a:r>
              <a:rPr lang="en-US" sz="2700" dirty="0">
                <a:solidFill>
                  <a:srgbClr val="C00000"/>
                </a:solidFill>
              </a:rPr>
              <a:t>  </a:t>
            </a:r>
          </a:p>
          <a:p>
            <a:pPr marL="1066785" lvl="1" indent="-609585"/>
            <a:r>
              <a:rPr lang="en-US" dirty="0"/>
              <a:t>Can also benefit users with low battery or low-end phones or computers.</a:t>
            </a:r>
          </a:p>
          <a:p>
            <a:pPr marL="609585" indent="-609585"/>
            <a:r>
              <a:rPr lang="en-US" sz="2400" dirty="0">
                <a:hlinkClick r:id="rId2"/>
              </a:rPr>
              <a:t>https://css-tricks.com/introduction-reduced-motion-media-query/</a:t>
            </a:r>
            <a:endParaRPr lang="en-US" sz="2400" b="1" dirty="0"/>
          </a:p>
          <a:p>
            <a:pPr marL="609585" indent="-609585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19421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B7BC83E-7209-D846-829A-F14B3A1E7F72}"/>
              </a:ext>
            </a:extLst>
          </p:cNvPr>
          <p:cNvSpPr txBox="1">
            <a:spLocks/>
          </p:cNvSpPr>
          <p:nvPr/>
        </p:nvSpPr>
        <p:spPr>
          <a:xfrm>
            <a:off x="648998" y="1455955"/>
            <a:ext cx="10763417" cy="471624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Verdana Regular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Verdana Regular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Verdana Regular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Verdana Regular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Verdana Regular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3200" dirty="0">
                <a:solidFill>
                  <a:schemeClr val="bg1"/>
                </a:solidFill>
              </a:rPr>
              <a:t>These slides are Copyright 2019-  Colleen van and made available under a Creative Commons Attribution 4.0 License.  Please maintain this last slide in all copies of the document to comply with the attribution requirements of the license.  If you make a change, feel free to add your name and organization to the list of contributors on this page as you republish the materials.</a:t>
            </a:r>
          </a:p>
          <a:p>
            <a:pPr>
              <a:defRPr/>
            </a:pPr>
            <a:r>
              <a:rPr lang="en-US" sz="3200" dirty="0">
                <a:solidFill>
                  <a:schemeClr val="bg1"/>
                </a:solidFill>
              </a:rPr>
              <a:t>Initial Development: Colleen van Lent , University of Michigan School of Information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42B2A87-2AE1-0049-8F98-5F43DFF59C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74457"/>
            <a:ext cx="10515600" cy="749997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FECA30"/>
                </a:solidFill>
              </a:rPr>
              <a:t>Acknowledgements</a:t>
            </a:r>
          </a:p>
        </p:txBody>
      </p:sp>
    </p:spTree>
    <p:extLst>
      <p:ext uri="{BB962C8B-B14F-4D97-AF65-F5344CB8AC3E}">
        <p14:creationId xmlns:p14="http://schemas.microsoft.com/office/powerpoint/2010/main" val="13335296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is Responsive Web Design?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0006" y="1401702"/>
            <a:ext cx="10515600" cy="4733318"/>
          </a:xfrm>
        </p:spPr>
        <p:txBody>
          <a:bodyPr>
            <a:normAutofit/>
          </a:bodyPr>
          <a:lstStyle/>
          <a:p>
            <a:pPr marL="609585" indent="-609585">
              <a:buFont typeface="Arial"/>
              <a:buChar char="•"/>
            </a:pPr>
            <a:r>
              <a:rPr lang="en-US" dirty="0"/>
              <a:t>It is designing your sites with multiple screen sizes/resolutions/settings in mind.</a:t>
            </a:r>
          </a:p>
          <a:p>
            <a:pPr marL="609585" indent="-609585">
              <a:buFont typeface="Arial"/>
              <a:buChar char="•"/>
            </a:pPr>
            <a:endParaRPr lang="en-US" dirty="0"/>
          </a:p>
          <a:p>
            <a:pPr marL="609585" indent="-609585">
              <a:buFont typeface="Arial"/>
              <a:buChar char="•"/>
            </a:pPr>
            <a:r>
              <a:rPr lang="en-US" dirty="0"/>
              <a:t>Sites should “work” under any platform, any browser size, any orientation.  The user should have the power.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64285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Adapting to users and devices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2034" y="1699009"/>
            <a:ext cx="10972800" cy="4108077"/>
          </a:xfrm>
        </p:spPr>
        <p:txBody>
          <a:bodyPr>
            <a:noAutofit/>
          </a:bodyPr>
          <a:lstStyle/>
          <a:p>
            <a:pPr marL="609585" indent="-609585">
              <a:buFont typeface="Arial"/>
              <a:buChar char="•"/>
            </a:pPr>
            <a:r>
              <a:rPr lang="en-US" sz="3733" dirty="0"/>
              <a:t>A small screen should NOT mean less content.</a:t>
            </a:r>
          </a:p>
          <a:p>
            <a:pPr marL="609585" indent="-609585">
              <a:buFont typeface="Arial"/>
              <a:buChar char="•"/>
            </a:pPr>
            <a:r>
              <a:rPr lang="en-US" sz="3733" dirty="0"/>
              <a:t>People are doing more on their phones than ever before</a:t>
            </a:r>
          </a:p>
          <a:p>
            <a:pPr marL="1600160" lvl="1" indent="-609585">
              <a:buFont typeface="Arial"/>
              <a:buChar char="•"/>
            </a:pPr>
            <a:r>
              <a:rPr lang="en-US" sz="2933"/>
              <a:t>videos</a:t>
            </a:r>
            <a:r>
              <a:rPr lang="en-US" sz="2933" dirty="0"/>
              <a:t>, applications, coding, ….</a:t>
            </a:r>
          </a:p>
          <a:p>
            <a:pPr marL="609585" indent="-609585">
              <a:buFont typeface="Arial"/>
              <a:buChar char="•"/>
            </a:pPr>
            <a:r>
              <a:rPr lang="en-US" sz="3733" dirty="0"/>
              <a:t>Never assume the user won’t need access to a functionality.</a:t>
            </a:r>
          </a:p>
          <a:p>
            <a:pPr marL="1600160" lvl="1" indent="-609585">
              <a:buFont typeface="Arial"/>
              <a:buChar char="•"/>
            </a:pPr>
            <a:endParaRPr lang="en-US" sz="3733" dirty="0"/>
          </a:p>
        </p:txBody>
      </p:sp>
    </p:spTree>
    <p:extLst>
      <p:ext uri="{BB962C8B-B14F-4D97-AF65-F5344CB8AC3E}">
        <p14:creationId xmlns:p14="http://schemas.microsoft.com/office/powerpoint/2010/main" val="20972072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6140C4-80F8-C54C-AADC-3DEE5E8C27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One: Fluid Measurements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FD44A8-42D4-5946-B33A-BB202BF2FD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Have you hardcoded values?</a:t>
            </a:r>
          </a:p>
          <a:p>
            <a:pPr lvl="1"/>
            <a:r>
              <a:rPr lang="en-US" sz="3400" dirty="0"/>
              <a:t>Absolute – </a:t>
            </a:r>
            <a:r>
              <a:rPr lang="en-US" sz="3400" dirty="0" err="1"/>
              <a:t>px</a:t>
            </a:r>
            <a:r>
              <a:rPr lang="en-US" sz="3400" dirty="0"/>
              <a:t>, mm, cm, </a:t>
            </a:r>
            <a:r>
              <a:rPr lang="en-US" sz="3400" dirty="0" err="1"/>
              <a:t>pt</a:t>
            </a:r>
            <a:endParaRPr lang="en-US" sz="3400" dirty="0"/>
          </a:p>
          <a:p>
            <a:pPr lvl="1"/>
            <a:r>
              <a:rPr lang="en-US" sz="3400" dirty="0"/>
              <a:t>Fluid</a:t>
            </a:r>
          </a:p>
          <a:p>
            <a:pPr marL="1600160" lvl="1" indent="-609585">
              <a:buFont typeface="Arial"/>
              <a:buChar char="•"/>
            </a:pPr>
            <a:r>
              <a:rPr lang="en-US" dirty="0"/>
              <a:t>%, </a:t>
            </a:r>
            <a:r>
              <a:rPr lang="en-US" dirty="0" err="1"/>
              <a:t>vw</a:t>
            </a:r>
            <a:r>
              <a:rPr lang="en-US" dirty="0"/>
              <a:t>, </a:t>
            </a:r>
            <a:r>
              <a:rPr lang="en-US" dirty="0" err="1"/>
              <a:t>vh</a:t>
            </a:r>
            <a:endParaRPr lang="en-US" dirty="0"/>
          </a:p>
          <a:p>
            <a:pPr marL="1600160" lvl="1" indent="-609585">
              <a:buFont typeface="Arial"/>
              <a:buChar char="•"/>
            </a:pPr>
            <a:r>
              <a:rPr lang="en-US" dirty="0" err="1"/>
              <a:t>em</a:t>
            </a:r>
            <a:r>
              <a:rPr lang="en-US" dirty="0"/>
              <a:t> (for font): 1em is current size, .75 is 75% of the current size</a:t>
            </a:r>
          </a:p>
          <a:p>
            <a:pPr marL="1600160" lvl="1" indent="-609585">
              <a:buFont typeface="Arial"/>
              <a:buChar char="•"/>
            </a:pPr>
            <a:r>
              <a:rPr lang="en-US" dirty="0"/>
              <a:t>rem (for font): 1rem is current size of root element</a:t>
            </a:r>
          </a:p>
        </p:txBody>
      </p:sp>
    </p:spTree>
    <p:extLst>
      <p:ext uri="{BB962C8B-B14F-4D97-AF65-F5344CB8AC3E}">
        <p14:creationId xmlns:p14="http://schemas.microsoft.com/office/powerpoint/2010/main" val="14607077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Step Two: Media Queries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2387" y="1936493"/>
            <a:ext cx="11350013" cy="4310881"/>
          </a:xfrm>
        </p:spPr>
        <p:txBody>
          <a:bodyPr>
            <a:normAutofit/>
          </a:bodyPr>
          <a:lstStyle/>
          <a:p>
            <a:pPr marL="609585" indent="-609585">
              <a:buFont typeface="Arial"/>
              <a:buChar char="•"/>
            </a:pPr>
            <a:r>
              <a:rPr lang="en-US" dirty="0"/>
              <a:t>Media queries are a process that allow the style to depend upon the media type</a:t>
            </a:r>
          </a:p>
          <a:p>
            <a:pPr marL="609585" indent="-609585">
              <a:buFont typeface="Arial"/>
              <a:buChar char="•"/>
            </a:pPr>
            <a:r>
              <a:rPr lang="en-US" dirty="0"/>
              <a:t>CSS 2.1 used media types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800" dirty="0"/>
              <a:t>&lt;link </a:t>
            </a:r>
            <a:r>
              <a:rPr lang="en-US" sz="2800" dirty="0" err="1"/>
              <a:t>rel</a:t>
            </a:r>
            <a:r>
              <a:rPr lang="en-US" sz="2800" dirty="0"/>
              <a:t>="stylesheet”…</a:t>
            </a:r>
            <a:r>
              <a:rPr lang="en-US" sz="2800" dirty="0" err="1"/>
              <a:t>href</a:t>
            </a:r>
            <a:r>
              <a:rPr lang="en-US" sz="2800" dirty="0"/>
              <a:t>="</a:t>
            </a:r>
            <a:r>
              <a:rPr lang="en-US" sz="2800" dirty="0" err="1"/>
              <a:t>style.css</a:t>
            </a:r>
            <a:r>
              <a:rPr lang="en-US" sz="2800" dirty="0"/>
              <a:t>" media="screen" /&gt;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/>
              <a:t>&lt;link </a:t>
            </a:r>
            <a:r>
              <a:rPr lang="en-US" sz="2800" dirty="0" err="1"/>
              <a:t>rel</a:t>
            </a:r>
            <a:r>
              <a:rPr lang="en-US" sz="2800" dirty="0"/>
              <a:t>="</a:t>
            </a:r>
            <a:r>
              <a:rPr lang="en-US" sz="2800" dirty="0" err="1"/>
              <a:t>stylesheet</a:t>
            </a:r>
            <a:r>
              <a:rPr lang="en-US" sz="2800" dirty="0"/>
              <a:t>”…</a:t>
            </a:r>
            <a:r>
              <a:rPr lang="en-US" sz="2800" dirty="0" err="1"/>
              <a:t>href</a:t>
            </a:r>
            <a:r>
              <a:rPr lang="en-US" sz="2800" dirty="0"/>
              <a:t>="</a:t>
            </a:r>
            <a:r>
              <a:rPr lang="en-US" sz="2800" dirty="0" err="1"/>
              <a:t>print.css</a:t>
            </a:r>
            <a:r>
              <a:rPr lang="en-US" sz="2800" dirty="0"/>
              <a:t>" media="print" /&gt;</a:t>
            </a:r>
          </a:p>
          <a:p>
            <a:pPr marL="609585" indent="-609585">
              <a:buFont typeface="Arial"/>
              <a:buChar char="•"/>
            </a:pPr>
            <a:endParaRPr lang="en-US" dirty="0"/>
          </a:p>
          <a:p>
            <a:pPr marL="609585" indent="-609585">
              <a:buFont typeface="Arial"/>
              <a:buChar char="•"/>
            </a:pPr>
            <a:endParaRPr lang="en-US" dirty="0"/>
          </a:p>
          <a:p>
            <a:pPr marL="609585" indent="-609585">
              <a:buFont typeface="Arial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32614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CSS3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2440" y="1271075"/>
            <a:ext cx="10515600" cy="4733318"/>
          </a:xfrm>
        </p:spPr>
        <p:txBody>
          <a:bodyPr>
            <a:normAutofit/>
          </a:bodyPr>
          <a:lstStyle/>
          <a:p>
            <a:pPr marL="609585" indent="-609585">
              <a:buFont typeface="Arial"/>
              <a:buChar char="•"/>
            </a:pPr>
            <a:r>
              <a:rPr lang="en-US" dirty="0"/>
              <a:t>CSS3 increased the capabilities.  Style can depend on many features</a:t>
            </a:r>
          </a:p>
          <a:p>
            <a:pPr marL="1600160" lvl="1" indent="-609585">
              <a:buFont typeface="Arial"/>
              <a:buChar char="•"/>
            </a:pPr>
            <a:r>
              <a:rPr lang="en-US" sz="3733" dirty="0"/>
              <a:t>width, height, orientation, resolution, …</a:t>
            </a:r>
          </a:p>
          <a:p>
            <a:endParaRPr lang="en-US" dirty="0"/>
          </a:p>
          <a:p>
            <a:pPr marL="609585" indent="-609585">
              <a:buFont typeface="Arial"/>
              <a:buChar char="•"/>
            </a:pPr>
            <a:r>
              <a:rPr lang="en-US" dirty="0"/>
              <a:t>Boolean operators can also be applied to increase power</a:t>
            </a:r>
          </a:p>
        </p:txBody>
      </p:sp>
    </p:spTree>
    <p:extLst>
      <p:ext uri="{BB962C8B-B14F-4D97-AF65-F5344CB8AC3E}">
        <p14:creationId xmlns:p14="http://schemas.microsoft.com/office/powerpoint/2010/main" val="25302804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two query components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685783" indent="-685783">
              <a:buFont typeface="+mj-lt"/>
              <a:buAutoNum type="arabicPeriod"/>
            </a:pPr>
            <a:r>
              <a:rPr lang="en-US" dirty="0"/>
              <a:t>A media type</a:t>
            </a:r>
          </a:p>
          <a:p>
            <a:pPr marL="1600160" lvl="1" indent="-609585">
              <a:buFont typeface="Arial"/>
              <a:buChar char="•"/>
            </a:pPr>
            <a:r>
              <a:rPr lang="en-US" dirty="0"/>
              <a:t>all, print, screen, speech</a:t>
            </a:r>
          </a:p>
          <a:p>
            <a:pPr marL="685783" indent="-685783">
              <a:buFont typeface="+mj-lt"/>
              <a:buAutoNum type="arabicPeriod"/>
            </a:pPr>
            <a:r>
              <a:rPr lang="en-US" dirty="0"/>
              <a:t>The actual query of a media feature and width</a:t>
            </a:r>
          </a:p>
          <a:p>
            <a:pPr marL="1600160" lvl="1" indent="-609585">
              <a:buFont typeface="Arial"/>
              <a:buChar char="•"/>
            </a:pPr>
            <a:r>
              <a:rPr lang="en-US" dirty="0"/>
              <a:t>width, height, orientation, resolution, …</a:t>
            </a:r>
          </a:p>
          <a:p>
            <a:pPr lvl="1" indent="0">
              <a:buNone/>
            </a:pPr>
            <a:endParaRPr lang="en-US" dirty="0"/>
          </a:p>
          <a:p>
            <a:pPr algn="ctr"/>
            <a:r>
              <a:rPr lang="en-US" dirty="0">
                <a:solidFill>
                  <a:srgbClr val="C00000"/>
                </a:solidFill>
              </a:rPr>
              <a:t>screen and (min-width: 680px) and (resolution: 163dpi)</a:t>
            </a:r>
          </a:p>
          <a:p>
            <a:pPr marL="609585" indent="-609585">
              <a:buFont typeface="Arial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36093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0547" y="264518"/>
            <a:ext cx="11109533" cy="749997"/>
          </a:xfrm>
        </p:spPr>
        <p:txBody>
          <a:bodyPr>
            <a:normAutofit fontScale="90000"/>
          </a:bodyPr>
          <a:lstStyle/>
          <a:p>
            <a:r>
              <a:rPr lang="en-US" dirty="0"/>
              <a:t>Step 3: Amend HTML to  request size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7280" y="1417639"/>
            <a:ext cx="10972800" cy="4525963"/>
          </a:xfrm>
        </p:spPr>
        <p:txBody>
          <a:bodyPr>
            <a:normAutofit fontScale="92500" lnSpcReduction="10000"/>
          </a:bodyPr>
          <a:lstStyle/>
          <a:p>
            <a:pPr marL="609585" indent="-609585">
              <a:buFont typeface="Arial"/>
              <a:buChar char="•"/>
            </a:pPr>
            <a:r>
              <a:rPr lang="en-US" dirty="0"/>
              <a:t>The meta viewport tag tells mobile browser’s viewport how to behave.</a:t>
            </a:r>
          </a:p>
          <a:p>
            <a:pPr marL="0" indent="0" algn="ctr">
              <a:buNone/>
            </a:pPr>
            <a:r>
              <a:rPr lang="en-US" dirty="0">
                <a:solidFill>
                  <a:srgbClr val="C00000"/>
                </a:solidFill>
              </a:rPr>
              <a:t>&lt;meta name = ‘viewport’ content=‘width=device-width, initial-scale=1’&gt;</a:t>
            </a:r>
          </a:p>
          <a:p>
            <a:pPr marL="0" indent="0">
              <a:buNone/>
            </a:pPr>
            <a:endParaRPr lang="en-US" dirty="0"/>
          </a:p>
          <a:p>
            <a:pPr marL="609585" indent="-609585">
              <a:buFont typeface="Arial"/>
              <a:buChar char="•"/>
            </a:pPr>
            <a:r>
              <a:rPr lang="en-US" dirty="0"/>
              <a:t>DO NOT DISALLOW ZOOMING – it isn’t accessible:</a:t>
            </a:r>
          </a:p>
          <a:p>
            <a:pPr marL="0" indent="0" algn="ctr">
              <a:buNone/>
            </a:pPr>
            <a:r>
              <a:rPr lang="en-US" dirty="0">
                <a:solidFill>
                  <a:srgbClr val="C00000"/>
                </a:solidFill>
              </a:rPr>
              <a:t>&lt;meta name = ‘viewport’ content=‘width=device-width, initial-scale=1, maximum-scale = 1’&gt;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86352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2: Fluid layout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133" y="1679415"/>
            <a:ext cx="11024184" cy="4834759"/>
          </a:xfrm>
        </p:spPr>
        <p:txBody>
          <a:bodyPr>
            <a:normAutofit/>
          </a:bodyPr>
          <a:lstStyle/>
          <a:p>
            <a:pPr marL="609585" indent="-609585">
              <a:buFont typeface="Arial"/>
              <a:buChar char="•"/>
            </a:pPr>
            <a:r>
              <a:rPr lang="en-US" dirty="0"/>
              <a:t>If you use breakpoints, some absolute measurements are not unusual</a:t>
            </a:r>
          </a:p>
          <a:p>
            <a:pPr marL="609585" indent="-609585">
              <a:buFont typeface="Arial"/>
              <a:buChar char="•"/>
            </a:pPr>
            <a:r>
              <a:rPr lang="en-US" dirty="0"/>
              <a:t>percentages </a:t>
            </a:r>
            <a:r>
              <a:rPr lang="en-US" dirty="0" err="1"/>
              <a:t>vs</a:t>
            </a:r>
            <a:r>
              <a:rPr lang="en-US" dirty="0"/>
              <a:t> ems</a:t>
            </a:r>
          </a:p>
          <a:p>
            <a:pPr lvl="1"/>
            <a:r>
              <a:rPr lang="en-US" sz="3200" dirty="0"/>
              <a:t>ems are measurement of typography.  1em is width of one letter M in current typeface.</a:t>
            </a:r>
          </a:p>
          <a:p>
            <a:pPr marL="609585" indent="-609585">
              <a:buFont typeface="Arial"/>
              <a:buChar char="•"/>
            </a:pPr>
            <a:r>
              <a:rPr lang="en-US" dirty="0"/>
              <a:t>paddings and margins affected by width, not height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0449678"/>
      </p:ext>
    </p:extLst>
  </p:cSld>
  <p:clrMapOvr>
    <a:masterClrMapping/>
  </p:clrMapOvr>
</p:sld>
</file>

<file path=ppt/theme/theme1.xml><?xml version="1.0" encoding="utf-8"?>
<a:theme xmlns:a="http://schemas.openxmlformats.org/drawingml/2006/main" name="verdana-degrees1">
  <a:themeElements>
    <a:clrScheme name="verdana-degrees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1769A5"/>
      </a:accent1>
      <a:accent2>
        <a:srgbClr val="DF6429"/>
      </a:accent2>
      <a:accent3>
        <a:srgbClr val="A5A5A5"/>
      </a:accent3>
      <a:accent4>
        <a:srgbClr val="FFC000"/>
      </a:accent4>
      <a:accent5>
        <a:srgbClr val="00AA9F"/>
      </a:accent5>
      <a:accent6>
        <a:srgbClr val="A9A525"/>
      </a:accent6>
      <a:hlink>
        <a:srgbClr val="0563DD"/>
      </a:hlink>
      <a:folHlink>
        <a:srgbClr val="954F95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PTTemplateMOOC" id="{B21FFC68-8400-F04E-896D-9DBD1848A2FD}" vid="{AA148F02-BF55-F34C-A36D-8228338D3FF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verdana-degrees1</Template>
  <TotalTime>12013</TotalTime>
  <Words>747</Words>
  <Application>Microsoft Macintosh PowerPoint</Application>
  <PresentationFormat>Widescreen</PresentationFormat>
  <Paragraphs>97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Arial Black</vt:lpstr>
      <vt:lpstr>Avenir Roman</vt:lpstr>
      <vt:lpstr>Calibri</vt:lpstr>
      <vt:lpstr>Verdana Regular</vt:lpstr>
      <vt:lpstr>verdana-degrees1</vt:lpstr>
      <vt:lpstr>Responsive Design</vt:lpstr>
      <vt:lpstr>What is Responsive Web Design?</vt:lpstr>
      <vt:lpstr>Adapting to users and devices</vt:lpstr>
      <vt:lpstr>Step One: Fluid Measurements</vt:lpstr>
      <vt:lpstr>Step Two: Media Queries</vt:lpstr>
      <vt:lpstr>CSS3</vt:lpstr>
      <vt:lpstr>The two query components</vt:lpstr>
      <vt:lpstr>Step 3: Amend HTML to  request size</vt:lpstr>
      <vt:lpstr>Step 2: Fluid layout</vt:lpstr>
      <vt:lpstr>Example One</vt:lpstr>
      <vt:lpstr>Cascading Media Queries</vt:lpstr>
      <vt:lpstr>Ordering your rules</vt:lpstr>
      <vt:lpstr>Stop and Code:</vt:lpstr>
      <vt:lpstr>Media Queries for Accessibility</vt:lpstr>
      <vt:lpstr>Acknowledgements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Responsive Design</dc:title>
  <dc:creator>Colleen van Lent</dc:creator>
  <cp:lastModifiedBy>Colleen van Lent</cp:lastModifiedBy>
  <cp:revision>18</cp:revision>
  <cp:lastPrinted>2020-01-06T19:11:30Z</cp:lastPrinted>
  <dcterms:created xsi:type="dcterms:W3CDTF">2019-08-21T02:12:56Z</dcterms:created>
  <dcterms:modified xsi:type="dcterms:W3CDTF">2020-01-06T20:06:17Z</dcterms:modified>
</cp:coreProperties>
</file>